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88" r:id="rId4"/>
    <p:sldId id="286" r:id="rId5"/>
    <p:sldId id="287" r:id="rId6"/>
    <p:sldId id="272" r:id="rId7"/>
    <p:sldId id="275" r:id="rId8"/>
    <p:sldId id="284"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p:cViewPr>
        <p:scale>
          <a:sx n="106" d="100"/>
          <a:sy n="106" d="100"/>
        </p:scale>
        <p:origin x="-581"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46482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33044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03170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38641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91430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276064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14615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19287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2517657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69885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8C2F7-9249-438E-AE00-593C31CA41AA}" type="datetimeFigureOut">
              <a:rPr lang="en-GB" smtClean="0"/>
              <a:t>03/10/2016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DD7493-B9A8-45B5-8772-2BD8791852A5}" type="slidenum">
              <a:rPr lang="en-GB" smtClean="0"/>
              <a:t>‹#›</a:t>
            </a:fld>
            <a:endParaRPr lang="en-GB" dirty="0"/>
          </a:p>
        </p:txBody>
      </p:sp>
    </p:spTree>
    <p:extLst>
      <p:ext uri="{BB962C8B-B14F-4D97-AF65-F5344CB8AC3E}">
        <p14:creationId xmlns:p14="http://schemas.microsoft.com/office/powerpoint/2010/main" val="420577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8C2F7-9249-438E-AE00-593C31CA41AA}" type="datetimeFigureOut">
              <a:rPr lang="en-GB" smtClean="0"/>
              <a:t>03/10/2016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D7493-B9A8-45B5-8772-2BD8791852A5}" type="slidenum">
              <a:rPr lang="en-GB" smtClean="0"/>
              <a:t>‹#›</a:t>
            </a:fld>
            <a:endParaRPr lang="en-GB" dirty="0"/>
          </a:p>
        </p:txBody>
      </p:sp>
    </p:spTree>
    <p:extLst>
      <p:ext uri="{BB962C8B-B14F-4D97-AF65-F5344CB8AC3E}">
        <p14:creationId xmlns:p14="http://schemas.microsoft.com/office/powerpoint/2010/main" val="1551892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eYDSYKYWtK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2400" cy="1470025"/>
          </a:xfrm>
        </p:spPr>
        <p:txBody>
          <a:bodyPr>
            <a:normAutofit fontScale="90000"/>
          </a:bodyPr>
          <a:lstStyle/>
          <a:p>
            <a:r>
              <a:rPr lang="en-GB" sz="3600" b="1" dirty="0" smtClean="0"/>
              <a:t/>
            </a:r>
            <a:br>
              <a:rPr lang="en-GB" sz="3600" b="1" dirty="0" smtClean="0"/>
            </a:br>
            <a:r>
              <a:rPr lang="en-GB" sz="3600" b="1" dirty="0" smtClean="0"/>
              <a:t>Making </a:t>
            </a:r>
            <a:r>
              <a:rPr lang="en-GB" sz="3600" b="1" dirty="0"/>
              <a:t>‘Better Regulation’: the assault </a:t>
            </a:r>
            <a:r>
              <a:rPr lang="en-GB" sz="3600" b="1" dirty="0" smtClean="0"/>
              <a:t>on health </a:t>
            </a:r>
            <a:r>
              <a:rPr lang="en-GB" sz="3600" b="1" dirty="0"/>
              <a:t>and safety protection</a:t>
            </a:r>
            <a:r>
              <a:rPr lang="en-GB" dirty="0"/>
              <a:t/>
            </a:r>
            <a:br>
              <a:rPr lang="en-GB" dirty="0"/>
            </a:br>
            <a:endParaRPr lang="en-GB" b="1" dirty="0">
              <a:latin typeface="Cambria" panose="02040503050406030204" pitchFamily="18" charset="0"/>
            </a:endParaRPr>
          </a:p>
        </p:txBody>
      </p:sp>
      <p:sp>
        <p:nvSpPr>
          <p:cNvPr id="3" name="Subtitle 2"/>
          <p:cNvSpPr>
            <a:spLocks noGrp="1"/>
          </p:cNvSpPr>
          <p:nvPr>
            <p:ph type="subTitle" idx="1"/>
          </p:nvPr>
        </p:nvSpPr>
        <p:spPr>
          <a:xfrm>
            <a:off x="1371600" y="3068960"/>
            <a:ext cx="6400800" cy="2569840"/>
          </a:xfrm>
        </p:spPr>
        <p:txBody>
          <a:bodyPr>
            <a:normAutofit/>
          </a:bodyPr>
          <a:lstStyle/>
          <a:p>
            <a:r>
              <a:rPr lang="en-GB" sz="2400" dirty="0" smtClean="0">
                <a:solidFill>
                  <a:schemeClr val="tx1"/>
                </a:solidFill>
                <a:latin typeface="+mj-lt"/>
              </a:rPr>
              <a:t>Steve Tombs, UCU/The Open University</a:t>
            </a:r>
          </a:p>
          <a:p>
            <a:r>
              <a:rPr lang="en-GB" sz="2400" dirty="0" smtClean="0">
                <a:solidFill>
                  <a:schemeClr val="tx1"/>
                </a:solidFill>
                <a:latin typeface="+mj-lt"/>
              </a:rPr>
              <a:t>steve.tombs@open.ac.uk	</a:t>
            </a:r>
            <a:r>
              <a:rPr lang="en-GB" sz="2400" dirty="0">
                <a:solidFill>
                  <a:schemeClr val="tx1"/>
                </a:solidFill>
                <a:latin typeface="+mj-lt"/>
              </a:rPr>
              <a:t>@</a:t>
            </a:r>
            <a:r>
              <a:rPr lang="en-GB" sz="2400" dirty="0" err="1">
                <a:solidFill>
                  <a:schemeClr val="tx1"/>
                </a:solidFill>
                <a:latin typeface="+mj-lt"/>
              </a:rPr>
              <a:t>steve_tombs</a:t>
            </a:r>
            <a:r>
              <a:rPr lang="en-GB" sz="2400" dirty="0"/>
              <a:t> </a:t>
            </a:r>
            <a:r>
              <a:rPr lang="en-GB" sz="2400" dirty="0" smtClean="0"/>
              <a:t>	</a:t>
            </a:r>
            <a:endParaRPr lang="en-GB" sz="2400" b="1" dirty="0" smtClean="0">
              <a:solidFill>
                <a:schemeClr val="tx1"/>
              </a:solidFill>
              <a:latin typeface="+mj-lt"/>
            </a:endParaRPr>
          </a:p>
          <a:p>
            <a:r>
              <a:rPr lang="en-GB" sz="2800" b="1" dirty="0" smtClean="0">
                <a:solidFill>
                  <a:schemeClr val="tx1"/>
                </a:solidFill>
                <a:latin typeface="+mj-lt"/>
              </a:rPr>
              <a:t>IER </a:t>
            </a:r>
            <a:r>
              <a:rPr lang="en-GB" sz="2800" b="1" dirty="0">
                <a:solidFill>
                  <a:schemeClr val="tx1"/>
                </a:solidFill>
                <a:latin typeface="+mj-lt"/>
              </a:rPr>
              <a:t>Health and </a:t>
            </a:r>
            <a:r>
              <a:rPr lang="en-GB" sz="2800" b="1" dirty="0" smtClean="0">
                <a:solidFill>
                  <a:schemeClr val="tx1"/>
                </a:solidFill>
                <a:latin typeface="+mj-lt"/>
              </a:rPr>
              <a:t>Safety</a:t>
            </a:r>
            <a:endParaRPr lang="en-GB" sz="2800" b="1" dirty="0">
              <a:solidFill>
                <a:schemeClr val="tx1"/>
              </a:solidFill>
              <a:latin typeface="+mj-lt"/>
            </a:endParaRPr>
          </a:p>
          <a:p>
            <a:r>
              <a:rPr lang="en-GB" sz="2800" b="1" dirty="0" smtClean="0">
                <a:solidFill>
                  <a:schemeClr val="tx1"/>
                </a:solidFill>
                <a:latin typeface="+mj-lt"/>
              </a:rPr>
              <a:t>Update 2016, 4 October, Liverpool</a:t>
            </a:r>
          </a:p>
          <a:p>
            <a:endParaRPr lang="en-GB" dirty="0" smtClean="0">
              <a:solidFill>
                <a:schemeClr val="tx1"/>
              </a:solidFill>
              <a:latin typeface="+mj-lt"/>
            </a:endParaRPr>
          </a:p>
        </p:txBody>
      </p:sp>
    </p:spTree>
    <p:extLst>
      <p:ext uri="{BB962C8B-B14F-4D97-AF65-F5344CB8AC3E}">
        <p14:creationId xmlns:p14="http://schemas.microsoft.com/office/powerpoint/2010/main" val="3223592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hlinkClick r:id="rId2"/>
              </a:rPr>
              <a:t>Better Regulation: the child of New Labour</a:t>
            </a:r>
            <a:endParaRPr lang="en-GB" sz="2800" b="1" dirty="0"/>
          </a:p>
        </p:txBody>
      </p:sp>
      <p:sp>
        <p:nvSpPr>
          <p:cNvPr id="3" name="Content Placeholder 2"/>
          <p:cNvSpPr>
            <a:spLocks noGrp="1"/>
          </p:cNvSpPr>
          <p:nvPr>
            <p:ph idx="1"/>
          </p:nvPr>
        </p:nvSpPr>
        <p:spPr/>
        <p:txBody>
          <a:bodyPr>
            <a:normAutofit fontScale="92500" lnSpcReduction="20000"/>
          </a:bodyPr>
          <a:lstStyle/>
          <a:p>
            <a:pPr marL="0" indent="0">
              <a:buNone/>
            </a:pPr>
            <a:r>
              <a:rPr lang="en-GB" sz="1800" dirty="0" smtClean="0">
                <a:latin typeface="+mj-lt"/>
              </a:rPr>
              <a:t>“The </a:t>
            </a:r>
            <a:r>
              <a:rPr lang="en-GB" sz="1800" dirty="0">
                <a:latin typeface="+mj-lt"/>
              </a:rPr>
              <a:t>argument is not the old one – more regulation against less regulation. Our focus is on getting regulation right – better regulation … regulation that will improve, not hinder, business </a:t>
            </a:r>
            <a:r>
              <a:rPr lang="en-GB" sz="1800" dirty="0" smtClean="0">
                <a:latin typeface="+mj-lt"/>
              </a:rPr>
              <a:t>competitiveness”.  (</a:t>
            </a:r>
            <a:r>
              <a:rPr lang="en-GB" sz="1800" dirty="0">
                <a:latin typeface="+mj-lt"/>
              </a:rPr>
              <a:t>Blair, </a:t>
            </a:r>
            <a:r>
              <a:rPr lang="en-GB" sz="1800" dirty="0" smtClean="0">
                <a:latin typeface="+mj-lt"/>
              </a:rPr>
              <a:t>1998, speech on assuming first presidency of EU)</a:t>
            </a:r>
            <a:endParaRPr lang="en-GB" sz="1800" dirty="0">
              <a:latin typeface="+mj-lt"/>
            </a:endParaRPr>
          </a:p>
          <a:p>
            <a:pPr marL="0" indent="0">
              <a:buNone/>
            </a:pPr>
            <a:endParaRPr lang="en-GB" sz="1800" dirty="0" smtClean="0">
              <a:latin typeface="+mj-lt"/>
            </a:endParaRPr>
          </a:p>
          <a:p>
            <a:pPr marL="0" indent="0">
              <a:buNone/>
            </a:pPr>
            <a:r>
              <a:rPr lang="en-GB" sz="1800" dirty="0" smtClean="0">
                <a:latin typeface="+mj-lt"/>
              </a:rPr>
              <a:t>Hampton Review (2004) and Report (2005): </a:t>
            </a:r>
          </a:p>
          <a:p>
            <a:pPr marL="0" indent="0">
              <a:buNone/>
            </a:pPr>
            <a:r>
              <a:rPr lang="en-GB" sz="1800" dirty="0">
                <a:latin typeface="+mj-lt"/>
              </a:rPr>
              <a:t>	</a:t>
            </a:r>
            <a:r>
              <a:rPr lang="de-DE" sz="1800" dirty="0" smtClean="0">
                <a:latin typeface="+mj-lt"/>
              </a:rPr>
              <a:t>“n</a:t>
            </a:r>
            <a:r>
              <a:rPr lang="en-US" sz="1800" dirty="0" err="1" smtClean="0">
                <a:latin typeface="+mj-lt"/>
              </a:rPr>
              <a:t>ot</a:t>
            </a:r>
            <a:r>
              <a:rPr lang="en-US" sz="1800" dirty="0" smtClean="0">
                <a:latin typeface="+mj-lt"/>
              </a:rPr>
              <a:t> </a:t>
            </a:r>
            <a:r>
              <a:rPr lang="en-US" sz="1800" dirty="0">
                <a:latin typeface="+mj-lt"/>
              </a:rPr>
              <a:t>just a light touch but a limited touch.” </a:t>
            </a:r>
            <a:r>
              <a:rPr lang="en-US" sz="1800" dirty="0" smtClean="0">
                <a:latin typeface="+mj-lt"/>
              </a:rPr>
              <a:t>(Brown, 2005)</a:t>
            </a:r>
          </a:p>
          <a:p>
            <a:pPr marL="0" indent="0">
              <a:buNone/>
            </a:pPr>
            <a:endParaRPr lang="en-US" sz="1800" dirty="0">
              <a:latin typeface="+mj-lt"/>
            </a:endParaRPr>
          </a:p>
          <a:p>
            <a:pPr marL="0" lvl="0" indent="0">
              <a:buNone/>
            </a:pPr>
            <a:r>
              <a:rPr lang="en-US" sz="1800" dirty="0" smtClean="0">
                <a:latin typeface="+mj-lt"/>
              </a:rPr>
              <a:t>Basic assumptions:</a:t>
            </a:r>
          </a:p>
          <a:p>
            <a:pPr marL="0" lvl="0" indent="0">
              <a:buNone/>
            </a:pPr>
            <a:endParaRPr lang="en-US" sz="1800" dirty="0">
              <a:latin typeface="+mj-lt"/>
            </a:endParaRPr>
          </a:p>
          <a:p>
            <a:pPr lvl="0">
              <a:buFont typeface="Wingdings" panose="05000000000000000000" pitchFamily="2" charset="2"/>
              <a:buChar char="§"/>
            </a:pPr>
            <a:r>
              <a:rPr lang="en-US" sz="1800" dirty="0" smtClean="0">
                <a:latin typeface="+mj-lt"/>
              </a:rPr>
              <a:t>M</a:t>
            </a:r>
            <a:r>
              <a:rPr lang="en-GB" sz="1800" dirty="0" err="1" smtClean="0">
                <a:latin typeface="+mj-lt"/>
              </a:rPr>
              <a:t>ost</a:t>
            </a:r>
            <a:r>
              <a:rPr lang="en-GB" sz="1800" dirty="0" smtClean="0">
                <a:latin typeface="+mj-lt"/>
              </a:rPr>
              <a:t> businesses comply with most regulations most of the time …</a:t>
            </a:r>
          </a:p>
          <a:p>
            <a:pPr>
              <a:buFont typeface="Wingdings" panose="05000000000000000000" pitchFamily="2" charset="2"/>
              <a:buChar char="§"/>
            </a:pPr>
            <a:endParaRPr lang="en-GB" sz="1800" dirty="0" smtClean="0">
              <a:latin typeface="+mj-lt"/>
            </a:endParaRPr>
          </a:p>
          <a:p>
            <a:pPr>
              <a:buFont typeface="Wingdings" panose="05000000000000000000" pitchFamily="2" charset="2"/>
              <a:buChar char="§"/>
            </a:pPr>
            <a:r>
              <a:rPr lang="en-GB" sz="1800" dirty="0">
                <a:latin typeface="+mj-lt"/>
              </a:rPr>
              <a:t>Enforcement resources should be targeted at the non-compliers, and for the most part involve advice not sanctions </a:t>
            </a:r>
          </a:p>
          <a:p>
            <a:pPr lvl="0">
              <a:buFont typeface="Wingdings" panose="05000000000000000000" pitchFamily="2" charset="2"/>
              <a:buChar char="§"/>
            </a:pPr>
            <a:endParaRPr lang="en-GB" sz="1800" b="1" i="1" dirty="0">
              <a:latin typeface="+mj-lt"/>
            </a:endParaRPr>
          </a:p>
          <a:p>
            <a:pPr lvl="0">
              <a:buFont typeface="Wingdings" panose="05000000000000000000" pitchFamily="2" charset="2"/>
              <a:buChar char="§"/>
            </a:pPr>
            <a:r>
              <a:rPr lang="et-EE" sz="1800" dirty="0">
                <a:latin typeface="+mj-lt"/>
              </a:rPr>
              <a:t>Regulatory reform </a:t>
            </a:r>
            <a:r>
              <a:rPr lang="en-GB" sz="1800" dirty="0">
                <a:latin typeface="+mj-lt"/>
              </a:rPr>
              <a:t>and less enforcement </a:t>
            </a:r>
            <a:r>
              <a:rPr lang="et-EE" sz="1800" dirty="0">
                <a:latin typeface="+mj-lt"/>
              </a:rPr>
              <a:t>as</a:t>
            </a:r>
            <a:r>
              <a:rPr lang="en-GB" sz="1800" dirty="0">
                <a:latin typeface="+mj-lt"/>
              </a:rPr>
              <a:t> key to a growth economy – becomes crucial post 2008</a:t>
            </a:r>
          </a:p>
          <a:p>
            <a:pPr marL="0" indent="0">
              <a:buNone/>
            </a:pPr>
            <a:endParaRPr lang="en-GB" sz="2000" dirty="0" smtClean="0">
              <a:latin typeface="+mj-lt"/>
            </a:endParaRPr>
          </a:p>
          <a:p>
            <a:pPr marL="0" indent="0">
              <a:buNone/>
            </a:pPr>
            <a:endParaRPr lang="en-GB" sz="2000" dirty="0">
              <a:latin typeface="+mj-lt"/>
            </a:endParaRPr>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endParaRPr lang="en-GB" dirty="0"/>
          </a:p>
        </p:txBody>
      </p:sp>
    </p:spTree>
    <p:extLst>
      <p:ext uri="{BB962C8B-B14F-4D97-AF65-F5344CB8AC3E}">
        <p14:creationId xmlns:p14="http://schemas.microsoft.com/office/powerpoint/2010/main" val="1347378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Making Better Regulation</a:t>
            </a:r>
            <a:endParaRPr lang="en-GB" sz="2800" b="1" dirty="0"/>
          </a:p>
        </p:txBody>
      </p:sp>
      <p:sp>
        <p:nvSpPr>
          <p:cNvPr id="3" name="Content Placeholder 2"/>
          <p:cNvSpPr>
            <a:spLocks noGrp="1"/>
          </p:cNvSpPr>
          <p:nvPr>
            <p:ph idx="1"/>
          </p:nvPr>
        </p:nvSpPr>
        <p:spPr/>
        <p:txBody>
          <a:bodyPr>
            <a:normAutofit fontScale="92500" lnSpcReduction="10000"/>
          </a:bodyPr>
          <a:lstStyle/>
          <a:p>
            <a:pPr marL="0" indent="0">
              <a:buNone/>
            </a:pPr>
            <a:r>
              <a:rPr lang="en-GB" sz="2600" dirty="0">
                <a:latin typeface="+mj-lt"/>
              </a:rPr>
              <a:t>Dominance of Better Regulation has been secured through a series of mutually supportive processes:</a:t>
            </a:r>
          </a:p>
          <a:p>
            <a:pPr marL="0" indent="0">
              <a:buNone/>
            </a:pPr>
            <a:r>
              <a:rPr lang="en-GB" sz="2600" dirty="0">
                <a:latin typeface="+mj-lt"/>
              </a:rPr>
              <a:t> </a:t>
            </a:r>
          </a:p>
          <a:p>
            <a:pPr lvl="0">
              <a:buFont typeface="Wingdings" panose="05000000000000000000" pitchFamily="2" charset="2"/>
              <a:buChar char="Ø"/>
            </a:pPr>
            <a:r>
              <a:rPr lang="en-GB" sz="2600" dirty="0">
                <a:latin typeface="+mj-lt"/>
              </a:rPr>
              <a:t>A long term </a:t>
            </a:r>
            <a:r>
              <a:rPr lang="en-GB" sz="2600" b="1" i="1" dirty="0">
                <a:latin typeface="+mj-lt"/>
              </a:rPr>
              <a:t>rhetorical assault </a:t>
            </a:r>
            <a:r>
              <a:rPr lang="en-GB" sz="2600" dirty="0">
                <a:latin typeface="+mj-lt"/>
              </a:rPr>
              <a:t>on regulation as burdensome, red tape </a:t>
            </a:r>
            <a:r>
              <a:rPr lang="en-GB" sz="2600" dirty="0" err="1">
                <a:latin typeface="+mj-lt"/>
              </a:rPr>
              <a:t>etc</a:t>
            </a:r>
            <a:endParaRPr lang="en-GB" sz="2600" dirty="0">
              <a:latin typeface="+mj-lt"/>
            </a:endParaRPr>
          </a:p>
          <a:p>
            <a:pPr lvl="0">
              <a:buFont typeface="Wingdings" panose="05000000000000000000" pitchFamily="2" charset="2"/>
              <a:buChar char="Ø"/>
            </a:pPr>
            <a:r>
              <a:rPr lang="en-US" sz="2600" b="1" i="1" dirty="0">
                <a:latin typeface="+mj-lt"/>
              </a:rPr>
              <a:t>Institutions</a:t>
            </a:r>
            <a:r>
              <a:rPr lang="en-US" sz="2600" dirty="0">
                <a:latin typeface="+mj-lt"/>
              </a:rPr>
              <a:t> within and of Government </a:t>
            </a:r>
            <a:endParaRPr lang="en-GB" sz="2600" dirty="0">
              <a:latin typeface="+mj-lt"/>
            </a:endParaRPr>
          </a:p>
          <a:p>
            <a:pPr lvl="0">
              <a:buFont typeface="Wingdings" panose="05000000000000000000" pitchFamily="2" charset="2"/>
              <a:buChar char="Ø"/>
            </a:pPr>
            <a:r>
              <a:rPr lang="en-US" sz="2600" b="1" i="1" dirty="0">
                <a:latin typeface="+mj-lt"/>
              </a:rPr>
              <a:t>Legal reform</a:t>
            </a:r>
            <a:r>
              <a:rPr lang="en-US" sz="2600" dirty="0">
                <a:latin typeface="+mj-lt"/>
              </a:rPr>
              <a:t>:  deregulation and re-regulation</a:t>
            </a:r>
            <a:endParaRPr lang="en-GB" sz="2600" dirty="0">
              <a:latin typeface="+mj-lt"/>
            </a:endParaRPr>
          </a:p>
          <a:p>
            <a:pPr lvl="0">
              <a:buFont typeface="Wingdings" panose="05000000000000000000" pitchFamily="2" charset="2"/>
              <a:buChar char="Ø"/>
            </a:pPr>
            <a:r>
              <a:rPr lang="en-US" sz="2600" b="1" i="1" dirty="0">
                <a:latin typeface="+mj-lt"/>
              </a:rPr>
              <a:t>Reviews</a:t>
            </a:r>
            <a:r>
              <a:rPr lang="en-US" sz="2600" dirty="0">
                <a:latin typeface="+mj-lt"/>
              </a:rPr>
              <a:t> of Regulators and Regulation</a:t>
            </a:r>
          </a:p>
          <a:p>
            <a:pPr lvl="0">
              <a:buFont typeface="Wingdings" panose="05000000000000000000" pitchFamily="2" charset="2"/>
              <a:buChar char="Ø"/>
            </a:pPr>
            <a:endParaRPr lang="en-US" sz="2600" dirty="0">
              <a:latin typeface="+mj-lt"/>
            </a:endParaRPr>
          </a:p>
          <a:p>
            <a:pPr marL="0" lvl="0" indent="0">
              <a:buNone/>
            </a:pPr>
            <a:r>
              <a:rPr lang="en-US" sz="2600" b="1" dirty="0">
                <a:latin typeface="+mj-lt"/>
              </a:rPr>
              <a:t>A great deal of work by the state to bring about the ‘non-interventionist’ state</a:t>
            </a:r>
            <a:endParaRPr lang="en-GB" sz="2600" b="1" dirty="0">
              <a:latin typeface="+mj-lt"/>
            </a:endParaRPr>
          </a:p>
          <a:p>
            <a:pPr marL="0" indent="0">
              <a:buNone/>
            </a:pPr>
            <a:endParaRPr lang="en-GB" b="1" dirty="0"/>
          </a:p>
        </p:txBody>
      </p:sp>
    </p:spTree>
    <p:extLst>
      <p:ext uri="{BB962C8B-B14F-4D97-AF65-F5344CB8AC3E}">
        <p14:creationId xmlns:p14="http://schemas.microsoft.com/office/powerpoint/2010/main" val="6641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12974"/>
          </a:xfrm>
        </p:spPr>
        <p:txBody>
          <a:bodyPr>
            <a:normAutofit fontScale="90000"/>
          </a:bodyPr>
          <a:lstStyle/>
          <a:p>
            <a:r>
              <a:rPr lang="en-GB" sz="3100" b="1" dirty="0" smtClean="0"/>
              <a:t/>
            </a:r>
            <a:br>
              <a:rPr lang="en-GB" sz="3100" b="1" dirty="0" smtClean="0"/>
            </a:br>
            <a:r>
              <a:rPr lang="en-GB" sz="3100" b="1" dirty="0" smtClean="0"/>
              <a:t>Better Regulation, 2003/04 – 2014/15: </a:t>
            </a:r>
            <a:br>
              <a:rPr lang="en-GB" sz="3100" b="1" dirty="0" smtClean="0"/>
            </a:br>
            <a:r>
              <a:rPr lang="en-GB" sz="3100" b="1" dirty="0" smtClean="0"/>
              <a:t>some quantitative indicators</a:t>
            </a:r>
            <a:r>
              <a:rPr lang="en-GB" sz="3100" dirty="0" smtClean="0"/>
              <a:t/>
            </a:r>
            <a:br>
              <a:rPr lang="en-GB" sz="3100" dirty="0" smtClean="0"/>
            </a:br>
            <a:endParaRPr lang="en-GB" sz="3100" dirty="0"/>
          </a:p>
        </p:txBody>
      </p:sp>
      <p:sp>
        <p:nvSpPr>
          <p:cNvPr id="3" name="Content Placeholder 2"/>
          <p:cNvSpPr>
            <a:spLocks noGrp="1"/>
          </p:cNvSpPr>
          <p:nvPr>
            <p:ph idx="1"/>
          </p:nvPr>
        </p:nvSpPr>
        <p:spPr/>
        <p:txBody>
          <a:bodyPr>
            <a:normAutofit/>
          </a:bodyPr>
          <a:lstStyle/>
          <a:p>
            <a:pPr marL="0" indent="0">
              <a:buNone/>
            </a:pPr>
            <a:r>
              <a:rPr lang="en-GB" sz="2000" dirty="0" smtClean="0">
                <a:latin typeface="+mj-lt"/>
              </a:rPr>
              <a:t>Food </a:t>
            </a:r>
            <a:r>
              <a:rPr lang="en-GB" sz="2000" dirty="0">
                <a:latin typeface="+mj-lt"/>
              </a:rPr>
              <a:t>safety </a:t>
            </a:r>
            <a:r>
              <a:rPr lang="en-GB" sz="2000" dirty="0" smtClean="0">
                <a:latin typeface="+mj-lt"/>
              </a:rPr>
              <a:t>and food hygiene (EHOs):</a:t>
            </a:r>
          </a:p>
          <a:p>
            <a:pPr lvl="0">
              <a:buFont typeface="Wingdings" panose="05000000000000000000" pitchFamily="2" charset="2"/>
              <a:buChar char="§"/>
            </a:pPr>
            <a:r>
              <a:rPr lang="en-GB" sz="2000" dirty="0" smtClean="0">
                <a:latin typeface="+mj-lt"/>
              </a:rPr>
              <a:t>food hygiene inspections </a:t>
            </a:r>
            <a:r>
              <a:rPr lang="en-GB" sz="2000" b="1" dirty="0" smtClean="0">
                <a:latin typeface="+mj-lt"/>
              </a:rPr>
              <a:t>fell by 15% </a:t>
            </a:r>
          </a:p>
          <a:p>
            <a:pPr>
              <a:buFont typeface="Wingdings" panose="05000000000000000000" pitchFamily="2" charset="2"/>
              <a:buChar char="§"/>
            </a:pPr>
            <a:r>
              <a:rPr lang="en-GB" sz="2000" dirty="0" smtClean="0">
                <a:latin typeface="+mj-lt"/>
              </a:rPr>
              <a:t>food </a:t>
            </a:r>
            <a:r>
              <a:rPr lang="en-GB" sz="2000" dirty="0">
                <a:latin typeface="+mj-lt"/>
              </a:rPr>
              <a:t>standards </a:t>
            </a:r>
            <a:r>
              <a:rPr lang="en-GB" sz="2000" dirty="0" smtClean="0">
                <a:latin typeface="+mj-lt"/>
              </a:rPr>
              <a:t>inspections </a:t>
            </a:r>
            <a:r>
              <a:rPr lang="en-GB" sz="2000" b="1" dirty="0" smtClean="0">
                <a:latin typeface="+mj-lt"/>
              </a:rPr>
              <a:t>fell by 35% </a:t>
            </a:r>
          </a:p>
          <a:p>
            <a:pPr>
              <a:buFont typeface="Wingdings" panose="05000000000000000000" pitchFamily="2" charset="2"/>
              <a:buChar char="§"/>
            </a:pPr>
            <a:r>
              <a:rPr lang="en-GB" sz="2000" dirty="0" smtClean="0">
                <a:latin typeface="+mj-lt"/>
              </a:rPr>
              <a:t>food prosecutions </a:t>
            </a:r>
            <a:r>
              <a:rPr lang="en-GB" sz="2000" b="1" dirty="0" smtClean="0">
                <a:latin typeface="+mj-lt"/>
              </a:rPr>
              <a:t>fell by 35% </a:t>
            </a:r>
          </a:p>
          <a:p>
            <a:pPr marL="0" indent="0">
              <a:buNone/>
            </a:pPr>
            <a:endParaRPr lang="en-GB" sz="2000" dirty="0" smtClean="0">
              <a:latin typeface="+mj-lt"/>
            </a:endParaRPr>
          </a:p>
          <a:p>
            <a:pPr marL="0" indent="0">
              <a:buNone/>
            </a:pPr>
            <a:r>
              <a:rPr lang="en-GB" sz="2000" dirty="0" smtClean="0">
                <a:latin typeface="+mj-lt"/>
              </a:rPr>
              <a:t>Environment </a:t>
            </a:r>
            <a:r>
              <a:rPr lang="en-GB" sz="2000" dirty="0">
                <a:latin typeface="+mj-lt"/>
              </a:rPr>
              <a:t>Agency </a:t>
            </a:r>
            <a:r>
              <a:rPr lang="en-GB" sz="2000" dirty="0" smtClean="0">
                <a:latin typeface="+mj-lt"/>
              </a:rPr>
              <a:t>pollution </a:t>
            </a:r>
            <a:r>
              <a:rPr lang="en-GB" sz="2000" dirty="0">
                <a:latin typeface="+mj-lt"/>
              </a:rPr>
              <a:t>control:</a:t>
            </a:r>
          </a:p>
          <a:p>
            <a:pPr lvl="0">
              <a:buFont typeface="Wingdings" panose="05000000000000000000" pitchFamily="2" charset="2"/>
              <a:buChar char="§"/>
            </a:pPr>
            <a:r>
              <a:rPr lang="en-GB" sz="2000" dirty="0">
                <a:latin typeface="+mj-lt"/>
              </a:rPr>
              <a:t>inspections</a:t>
            </a:r>
            <a:r>
              <a:rPr lang="en-GB" sz="2000" b="1" dirty="0">
                <a:latin typeface="+mj-lt"/>
              </a:rPr>
              <a:t> fell by 52%</a:t>
            </a:r>
            <a:r>
              <a:rPr lang="en-GB" sz="2000" dirty="0">
                <a:latin typeface="+mj-lt"/>
              </a:rPr>
              <a:t> </a:t>
            </a:r>
          </a:p>
          <a:p>
            <a:pPr lvl="0">
              <a:buFont typeface="Wingdings" panose="05000000000000000000" pitchFamily="2" charset="2"/>
              <a:buChar char="§"/>
            </a:pPr>
            <a:r>
              <a:rPr lang="en-GB" sz="2000" dirty="0">
                <a:latin typeface="+mj-lt"/>
              </a:rPr>
              <a:t>prosecutions </a:t>
            </a:r>
            <a:r>
              <a:rPr lang="en-GB" sz="2000" b="1" dirty="0">
                <a:latin typeface="+mj-lt"/>
              </a:rPr>
              <a:t>fell by 54% </a:t>
            </a:r>
            <a:endParaRPr lang="en-GB" sz="2000" dirty="0">
              <a:latin typeface="+mj-lt"/>
            </a:endParaRPr>
          </a:p>
          <a:p>
            <a:pPr marL="0" indent="0">
              <a:buNone/>
            </a:pPr>
            <a:endParaRPr lang="en-GB" sz="2000" dirty="0" smtClean="0">
              <a:latin typeface="+mj-lt"/>
            </a:endParaRPr>
          </a:p>
          <a:p>
            <a:pPr marL="0" indent="0">
              <a:buNone/>
            </a:pPr>
            <a:r>
              <a:rPr lang="en-GB" sz="2000" dirty="0" smtClean="0">
                <a:latin typeface="+mj-lt"/>
              </a:rPr>
              <a:t>Pollution Control EHOs:</a:t>
            </a:r>
            <a:endParaRPr lang="en-GB" sz="2000" dirty="0">
              <a:latin typeface="+mj-lt"/>
            </a:endParaRPr>
          </a:p>
          <a:p>
            <a:pPr>
              <a:buFont typeface="Wingdings" panose="05000000000000000000" pitchFamily="2" charset="2"/>
              <a:buChar char="§"/>
            </a:pPr>
            <a:r>
              <a:rPr lang="en-GB" sz="2000" dirty="0">
                <a:latin typeface="+mj-lt"/>
              </a:rPr>
              <a:t>inspections </a:t>
            </a:r>
            <a:r>
              <a:rPr lang="en-GB" sz="2000" b="1" dirty="0">
                <a:latin typeface="+mj-lt"/>
              </a:rPr>
              <a:t>fell by 55% </a:t>
            </a:r>
            <a:r>
              <a:rPr lang="en-GB" sz="2000" dirty="0">
                <a:latin typeface="+mj-lt"/>
              </a:rPr>
              <a:t>(to 2013/14)</a:t>
            </a:r>
          </a:p>
          <a:p>
            <a:pPr>
              <a:buFont typeface="Wingdings" panose="05000000000000000000" pitchFamily="2" charset="2"/>
              <a:buChar char="§"/>
            </a:pPr>
            <a:r>
              <a:rPr lang="en-GB" sz="2000" dirty="0">
                <a:latin typeface="+mj-lt"/>
              </a:rPr>
              <a:t>notices </a:t>
            </a:r>
            <a:r>
              <a:rPr lang="en-GB" sz="2000" b="1" dirty="0">
                <a:latin typeface="+mj-lt"/>
              </a:rPr>
              <a:t>fell by 30% </a:t>
            </a:r>
            <a:r>
              <a:rPr lang="en-GB" sz="2000" dirty="0">
                <a:latin typeface="+mj-lt"/>
              </a:rPr>
              <a:t>(to 2013/14)</a:t>
            </a:r>
          </a:p>
          <a:p>
            <a:pPr marL="0" indent="0">
              <a:buNone/>
            </a:pPr>
            <a:endParaRPr lang="en-GB" sz="2000" b="1" dirty="0" smtClean="0"/>
          </a:p>
          <a:p>
            <a:pPr marL="0" lvl="0" indent="0">
              <a:buNone/>
            </a:pPr>
            <a:endParaRPr lang="en-GB" sz="2000" dirty="0"/>
          </a:p>
          <a:p>
            <a:endParaRPr lang="en-GB" dirty="0"/>
          </a:p>
        </p:txBody>
      </p:sp>
    </p:spTree>
    <p:extLst>
      <p:ext uri="{BB962C8B-B14F-4D97-AF65-F5344CB8AC3E}">
        <p14:creationId xmlns:p14="http://schemas.microsoft.com/office/powerpoint/2010/main" val="342588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Better Regulation, </a:t>
            </a:r>
            <a:r>
              <a:rPr lang="en-GB" sz="2800" b="1" dirty="0"/>
              <a:t>2003/04 – </a:t>
            </a:r>
            <a:r>
              <a:rPr lang="en-GB" sz="2800" b="1" dirty="0" smtClean="0"/>
              <a:t>2014/15: </a:t>
            </a:r>
            <a:br>
              <a:rPr lang="en-GB" sz="2800" b="1" dirty="0" smtClean="0"/>
            </a:br>
            <a:r>
              <a:rPr lang="en-GB" sz="2800" b="1" dirty="0" smtClean="0"/>
              <a:t>some quantitative </a:t>
            </a:r>
            <a:r>
              <a:rPr lang="en-GB" sz="2800" b="1" dirty="0"/>
              <a:t>indicators</a:t>
            </a:r>
            <a:endParaRPr lang="en-GB" sz="2800" dirty="0"/>
          </a:p>
        </p:txBody>
      </p:sp>
      <p:sp>
        <p:nvSpPr>
          <p:cNvPr id="3" name="Content Placeholder 2"/>
          <p:cNvSpPr>
            <a:spLocks noGrp="1"/>
          </p:cNvSpPr>
          <p:nvPr>
            <p:ph idx="1"/>
          </p:nvPr>
        </p:nvSpPr>
        <p:spPr/>
        <p:txBody>
          <a:bodyPr>
            <a:normAutofit/>
          </a:bodyPr>
          <a:lstStyle/>
          <a:p>
            <a:pPr marL="0" indent="0">
              <a:buNone/>
            </a:pPr>
            <a:endParaRPr lang="en-GB" sz="2000" dirty="0" smtClean="0"/>
          </a:p>
          <a:p>
            <a:pPr marL="0" indent="0">
              <a:buNone/>
            </a:pPr>
            <a:r>
              <a:rPr lang="en-GB" sz="2000" dirty="0" smtClean="0">
                <a:latin typeface="+mj-lt"/>
              </a:rPr>
              <a:t>Health and Safety Executive (</a:t>
            </a:r>
            <a:r>
              <a:rPr lang="en-GB" sz="2000" dirty="0" err="1" smtClean="0">
                <a:latin typeface="+mj-lt"/>
              </a:rPr>
              <a:t>FoD</a:t>
            </a:r>
            <a:r>
              <a:rPr lang="en-GB" sz="2000" dirty="0" smtClean="0">
                <a:latin typeface="+mj-lt"/>
              </a:rPr>
              <a:t>):</a:t>
            </a:r>
          </a:p>
          <a:p>
            <a:pPr marL="0" indent="0">
              <a:buNone/>
            </a:pPr>
            <a:endParaRPr lang="en-GB" sz="2000" dirty="0">
              <a:latin typeface="+mj-lt"/>
            </a:endParaRPr>
          </a:p>
          <a:p>
            <a:pPr lvl="0">
              <a:buFont typeface="Wingdings" panose="05000000000000000000" pitchFamily="2" charset="2"/>
              <a:buChar char="§"/>
            </a:pPr>
            <a:r>
              <a:rPr lang="en-GB" sz="2000" dirty="0" smtClean="0">
                <a:latin typeface="+mj-lt"/>
              </a:rPr>
              <a:t>inspections </a:t>
            </a:r>
            <a:r>
              <a:rPr lang="en-GB" sz="2000" b="1" dirty="0" smtClean="0">
                <a:latin typeface="+mj-lt"/>
              </a:rPr>
              <a:t>fell by 69% </a:t>
            </a:r>
            <a:endParaRPr lang="en-GB" sz="2000" b="1" dirty="0" smtClean="0">
              <a:latin typeface="+mj-lt"/>
            </a:endParaRPr>
          </a:p>
          <a:p>
            <a:pPr lvl="0">
              <a:buFont typeface="Wingdings" panose="05000000000000000000" pitchFamily="2" charset="2"/>
              <a:buChar char="§"/>
            </a:pPr>
            <a:r>
              <a:rPr lang="en-GB" sz="2000" dirty="0" smtClean="0">
                <a:latin typeface="+mj-lt"/>
              </a:rPr>
              <a:t>prosecutions</a:t>
            </a:r>
            <a:r>
              <a:rPr lang="en-GB" sz="2000" b="1" dirty="0" smtClean="0">
                <a:latin typeface="+mj-lt"/>
              </a:rPr>
              <a:t> </a:t>
            </a:r>
            <a:r>
              <a:rPr lang="en-GB" sz="2000" b="1" dirty="0" smtClean="0">
                <a:latin typeface="+mj-lt"/>
              </a:rPr>
              <a:t>fell by 35% </a:t>
            </a:r>
            <a:endParaRPr lang="en-GB" sz="2000" dirty="0" smtClean="0">
              <a:latin typeface="+mj-lt"/>
            </a:endParaRPr>
          </a:p>
          <a:p>
            <a:pPr marL="0" lvl="0" indent="0">
              <a:buNone/>
            </a:pPr>
            <a:endParaRPr lang="en-GB" sz="2000" dirty="0" smtClean="0">
              <a:latin typeface="+mj-lt"/>
            </a:endParaRPr>
          </a:p>
          <a:p>
            <a:pPr marL="0" indent="0">
              <a:buNone/>
            </a:pPr>
            <a:endParaRPr lang="en-GB" sz="2000" dirty="0" smtClean="0">
              <a:latin typeface="+mj-lt"/>
            </a:endParaRPr>
          </a:p>
          <a:p>
            <a:pPr marL="0" indent="0">
              <a:buNone/>
            </a:pPr>
            <a:r>
              <a:rPr lang="en-GB" sz="2000" dirty="0" smtClean="0">
                <a:latin typeface="+mj-lt"/>
              </a:rPr>
              <a:t>Health </a:t>
            </a:r>
            <a:r>
              <a:rPr lang="en-GB" sz="2000" dirty="0">
                <a:latin typeface="+mj-lt"/>
              </a:rPr>
              <a:t>and </a:t>
            </a:r>
            <a:r>
              <a:rPr lang="en-GB" sz="2000" dirty="0" smtClean="0">
                <a:latin typeface="+mj-lt"/>
              </a:rPr>
              <a:t>Safety EHOs:</a:t>
            </a:r>
          </a:p>
          <a:p>
            <a:pPr marL="0" indent="0">
              <a:buNone/>
            </a:pPr>
            <a:endParaRPr lang="en-GB" sz="2000" dirty="0">
              <a:latin typeface="+mj-lt"/>
            </a:endParaRPr>
          </a:p>
          <a:p>
            <a:pPr lvl="0">
              <a:buFont typeface="Wingdings" panose="05000000000000000000" pitchFamily="2" charset="2"/>
              <a:buChar char="§"/>
            </a:pPr>
            <a:r>
              <a:rPr lang="en-GB" sz="2000" dirty="0" smtClean="0">
                <a:latin typeface="+mj-lt"/>
              </a:rPr>
              <a:t>total inspections </a:t>
            </a:r>
            <a:r>
              <a:rPr lang="en-GB" sz="2000" b="1" dirty="0" smtClean="0">
                <a:latin typeface="+mj-lt"/>
              </a:rPr>
              <a:t>fell by 69% </a:t>
            </a:r>
            <a:endParaRPr lang="en-GB" sz="2000" dirty="0">
              <a:latin typeface="+mj-lt"/>
            </a:endParaRPr>
          </a:p>
          <a:p>
            <a:pPr>
              <a:buFont typeface="Wingdings" panose="05000000000000000000" pitchFamily="2" charset="2"/>
              <a:buChar char="§"/>
            </a:pPr>
            <a:r>
              <a:rPr lang="en-GB" sz="2000" dirty="0" smtClean="0">
                <a:latin typeface="+mj-lt"/>
              </a:rPr>
              <a:t>preventative inspections </a:t>
            </a:r>
            <a:r>
              <a:rPr lang="en-GB" sz="2000" b="1" dirty="0" smtClean="0">
                <a:latin typeface="+mj-lt"/>
              </a:rPr>
              <a:t>fell by 96% </a:t>
            </a:r>
            <a:endParaRPr lang="en-GB" sz="2000" dirty="0">
              <a:latin typeface="+mj-lt"/>
            </a:endParaRPr>
          </a:p>
          <a:p>
            <a:pPr lvl="0">
              <a:buFont typeface="Wingdings" panose="05000000000000000000" pitchFamily="2" charset="2"/>
              <a:buChar char="§"/>
            </a:pPr>
            <a:r>
              <a:rPr lang="en-GB" sz="2000" dirty="0" smtClean="0">
                <a:latin typeface="+mj-lt"/>
              </a:rPr>
              <a:t>prosecutions </a:t>
            </a:r>
            <a:r>
              <a:rPr lang="en-GB" sz="2000" b="1" dirty="0" smtClean="0">
                <a:latin typeface="+mj-lt"/>
              </a:rPr>
              <a:t>fell by 60% </a:t>
            </a:r>
            <a:endParaRPr lang="en-GB" sz="2000" dirty="0">
              <a:latin typeface="+mj-lt"/>
            </a:endParaRPr>
          </a:p>
        </p:txBody>
      </p:sp>
    </p:spTree>
    <p:extLst>
      <p:ext uri="{BB962C8B-B14F-4D97-AF65-F5344CB8AC3E}">
        <p14:creationId xmlns:p14="http://schemas.microsoft.com/office/powerpoint/2010/main" val="1806607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700" b="1" dirty="0" smtClean="0"/>
              <a:t>The Politics of ‘Better Regulation’ </a:t>
            </a:r>
            <a:br>
              <a:rPr lang="en-US" sz="2700" b="1" dirty="0" smtClean="0"/>
            </a:br>
            <a:r>
              <a:rPr lang="en-US" sz="2700" b="1" dirty="0" smtClean="0"/>
              <a:t>meets the Economics of Austerity</a:t>
            </a:r>
            <a:br>
              <a:rPr lang="en-US" sz="2700" b="1" dirty="0" smtClean="0"/>
            </a:br>
            <a:endParaRPr lang="en-GB" sz="2800" b="1" i="1" dirty="0"/>
          </a:p>
        </p:txBody>
      </p:sp>
      <p:sp>
        <p:nvSpPr>
          <p:cNvPr id="4" name="Content Placeholder 3"/>
          <p:cNvSpPr>
            <a:spLocks noGrp="1"/>
          </p:cNvSpPr>
          <p:nvPr>
            <p:ph idx="1"/>
          </p:nvPr>
        </p:nvSpPr>
        <p:spPr/>
        <p:txBody>
          <a:bodyPr>
            <a:normAutofit lnSpcReduction="10000"/>
          </a:bodyPr>
          <a:lstStyle/>
          <a:p>
            <a:pPr marL="0" indent="0">
              <a:buNone/>
            </a:pPr>
            <a:r>
              <a:rPr lang="en-US" sz="1800" b="1" dirty="0"/>
              <a:t>A case study</a:t>
            </a:r>
            <a:r>
              <a:rPr lang="en-US" sz="1800" b="1" baseline="30000" dirty="0"/>
              <a:t> </a:t>
            </a:r>
            <a:r>
              <a:rPr lang="en-US" sz="1800" b="1" dirty="0"/>
              <a:t>of Merseyside: </a:t>
            </a:r>
            <a:r>
              <a:rPr lang="en-US" sz="1800" b="1" dirty="0" smtClean="0"/>
              <a:t>a </a:t>
            </a:r>
            <a:r>
              <a:rPr lang="en-US" sz="1800" b="1" dirty="0"/>
              <a:t>snapshot of enforcement capacity at 2015</a:t>
            </a:r>
            <a:r>
              <a:rPr lang="en-US" sz="1800" dirty="0"/>
              <a:t/>
            </a:r>
            <a:br>
              <a:rPr lang="en-US" sz="1800" dirty="0"/>
            </a:br>
            <a:endParaRPr lang="de-DE" sz="1800" dirty="0" smtClean="0">
              <a:latin typeface="+mj-lt"/>
            </a:endParaRPr>
          </a:p>
          <a:p>
            <a:pPr>
              <a:buFont typeface="Wingdings" panose="05000000000000000000" pitchFamily="2" charset="2"/>
              <a:buChar char="§"/>
            </a:pPr>
            <a:r>
              <a:rPr lang="de-DE" sz="1800" dirty="0" smtClean="0">
                <a:latin typeface="+mj-lt"/>
              </a:rPr>
              <a:t>“</a:t>
            </a:r>
            <a:r>
              <a:rPr lang="en-US" sz="1800" dirty="0">
                <a:latin typeface="+mj-lt"/>
              </a:rPr>
              <a:t>at present, we can’t meet our statutory duties”</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to be honest we're now doing statutory stuff only”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there’s nothing left to cut now”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 is no padding left, we’re below the statutory minimum … there are no areas of discretion left” </a:t>
            </a:r>
            <a:endParaRPr lang="en-GB" sz="1800" dirty="0">
              <a:latin typeface="+mj-lt"/>
            </a:endParaRPr>
          </a:p>
          <a:p>
            <a:pPr>
              <a:buFont typeface="Wingdings" panose="05000000000000000000" pitchFamily="2" charset="2"/>
              <a:buChar char="§"/>
            </a:pPr>
            <a:r>
              <a:rPr lang="de-DE" sz="1800" dirty="0">
                <a:latin typeface="+mj-lt"/>
              </a:rPr>
              <a:t>“</a:t>
            </a:r>
            <a:r>
              <a:rPr lang="en-US" sz="1800" dirty="0">
                <a:latin typeface="+mj-lt"/>
              </a:rPr>
              <a:t>there’s nothing else to be cut” </a:t>
            </a:r>
            <a:endParaRPr lang="en-GB" sz="1800" dirty="0">
              <a:latin typeface="+mj-lt"/>
            </a:endParaRPr>
          </a:p>
          <a:p>
            <a:pPr>
              <a:buFont typeface="Wingdings" panose="05000000000000000000" pitchFamily="2" charset="2"/>
              <a:buChar char="§"/>
            </a:pPr>
            <a:r>
              <a:rPr lang="de-DE" sz="1800" dirty="0" smtClean="0">
                <a:latin typeface="+mj-lt"/>
              </a:rPr>
              <a:t>“</a:t>
            </a:r>
            <a:r>
              <a:rPr lang="en-US" sz="1800" dirty="0">
                <a:latin typeface="+mj-lt"/>
              </a:rPr>
              <a:t>w</a:t>
            </a:r>
            <a:r>
              <a:rPr lang="en-US" sz="1800" dirty="0" smtClean="0">
                <a:latin typeface="+mj-lt"/>
              </a:rPr>
              <a:t>here </a:t>
            </a:r>
            <a:r>
              <a:rPr lang="en-US" sz="1800" dirty="0">
                <a:latin typeface="+mj-lt"/>
              </a:rPr>
              <a:t>we are now, we’re at the point where worker safety is being jeopardized”</a:t>
            </a:r>
            <a:endParaRPr lang="en-GB" sz="1800" dirty="0">
              <a:latin typeface="+mj-lt"/>
            </a:endParaRPr>
          </a:p>
          <a:p>
            <a:pPr>
              <a:buFont typeface="Wingdings" panose="05000000000000000000" pitchFamily="2" charset="2"/>
              <a:buChar char="§"/>
            </a:pPr>
            <a:r>
              <a:rPr lang="de-DE" sz="1800" dirty="0" smtClean="0">
                <a:latin typeface="+mj-lt"/>
              </a:rPr>
              <a:t>“</a:t>
            </a:r>
            <a:r>
              <a:rPr lang="en-US" sz="1800" dirty="0">
                <a:latin typeface="+mj-lt"/>
              </a:rPr>
              <a:t>i</a:t>
            </a:r>
            <a:r>
              <a:rPr lang="en-US" sz="1800" dirty="0" smtClean="0">
                <a:latin typeface="+mj-lt"/>
              </a:rPr>
              <a:t>t’s </a:t>
            </a:r>
            <a:r>
              <a:rPr lang="en-US" sz="1800" dirty="0">
                <a:latin typeface="+mj-lt"/>
              </a:rPr>
              <a:t>going to come to the point where it going to affect the residents, the local population, in many ways we are at that point now, public health and protection is being eroded” </a:t>
            </a:r>
            <a:endParaRPr lang="en-GB" sz="1800" dirty="0">
              <a:latin typeface="+mj-lt"/>
            </a:endParaRPr>
          </a:p>
          <a:p>
            <a:pPr>
              <a:buFont typeface="Wingdings" panose="05000000000000000000" pitchFamily="2" charset="2"/>
              <a:buChar char="§"/>
            </a:pPr>
            <a:r>
              <a:rPr lang="de-DE" sz="1800" dirty="0" smtClean="0">
                <a:latin typeface="+mj-lt"/>
              </a:rPr>
              <a:t>“we</a:t>
            </a:r>
            <a:r>
              <a:rPr lang="en-US" sz="1800" dirty="0">
                <a:latin typeface="+mj-lt"/>
              </a:rPr>
              <a:t>’re at the point where there is no flesh left, this is starting to get dangerous, a danger to public health”</a:t>
            </a:r>
            <a:endParaRPr lang="en-GB" sz="1800" dirty="0">
              <a:latin typeface="+mj-lt"/>
            </a:endParaRPr>
          </a:p>
          <a:p>
            <a:pPr marL="0" indent="0">
              <a:buNone/>
            </a:pPr>
            <a:endParaRPr lang="en-GB" dirty="0"/>
          </a:p>
        </p:txBody>
      </p:sp>
    </p:spTree>
    <p:extLst>
      <p:ext uri="{BB962C8B-B14F-4D97-AF65-F5344CB8AC3E}">
        <p14:creationId xmlns:p14="http://schemas.microsoft.com/office/powerpoint/2010/main" val="2565156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The Primary Authority Scheme</a:t>
            </a:r>
            <a:r>
              <a:rPr lang="en-GB" b="1" dirty="0"/>
              <a:t/>
            </a:r>
            <a:br>
              <a:rPr lang="en-GB" b="1" dirty="0"/>
            </a:b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sz="1900" dirty="0" smtClean="0">
                <a:latin typeface="+mj-lt"/>
              </a:rPr>
              <a:t>Emerges in 2009 on the basis of claims for ‘consistency’ in enforcement</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Better </a:t>
            </a:r>
            <a:r>
              <a:rPr lang="en-US" sz="1900" dirty="0">
                <a:latin typeface="+mj-lt"/>
              </a:rPr>
              <a:t>Regulation Delivery </a:t>
            </a:r>
            <a:r>
              <a:rPr lang="en-US" sz="1900" dirty="0" smtClean="0">
                <a:latin typeface="+mj-lt"/>
              </a:rPr>
              <a:t>Office (BRDO) established in 2012 to oversee its delivery</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April </a:t>
            </a:r>
            <a:r>
              <a:rPr lang="en-US" sz="1900" dirty="0">
                <a:latin typeface="+mj-lt"/>
              </a:rPr>
              <a:t>2014, </a:t>
            </a:r>
            <a:r>
              <a:rPr lang="en-US" sz="1900" dirty="0" smtClean="0">
                <a:latin typeface="+mj-lt"/>
              </a:rPr>
              <a:t>1,500 </a:t>
            </a:r>
            <a:r>
              <a:rPr lang="en-US" sz="1900" dirty="0">
                <a:latin typeface="+mj-lt"/>
              </a:rPr>
              <a:t>businesses had established PA relationships across 120 </a:t>
            </a:r>
            <a:r>
              <a:rPr lang="en-US" sz="1900" dirty="0" smtClean="0">
                <a:latin typeface="+mj-lt"/>
              </a:rPr>
              <a:t>LAs;  at 3 October 2016, </a:t>
            </a:r>
            <a:r>
              <a:rPr lang="en-US" sz="1900" dirty="0">
                <a:latin typeface="+mj-lt"/>
              </a:rPr>
              <a:t>there were </a:t>
            </a:r>
            <a:r>
              <a:rPr lang="en-GB" sz="1900" dirty="0" smtClean="0">
                <a:latin typeface="+mj-lt"/>
              </a:rPr>
              <a:t>16,757 </a:t>
            </a:r>
            <a:r>
              <a:rPr lang="en-US" sz="1900" dirty="0" smtClean="0">
                <a:latin typeface="+mj-lt"/>
              </a:rPr>
              <a:t>such “partnerships” </a:t>
            </a:r>
            <a:r>
              <a:rPr lang="en-US" sz="1900" dirty="0">
                <a:latin typeface="+mj-lt"/>
              </a:rPr>
              <a:t>across </a:t>
            </a:r>
            <a:r>
              <a:rPr lang="en-US" sz="1900" dirty="0" smtClean="0">
                <a:latin typeface="+mj-lt"/>
              </a:rPr>
              <a:t>179 authorities</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These “partnerships” are contracts: </a:t>
            </a:r>
            <a:r>
              <a:rPr lang="en-US" sz="1900" dirty="0">
                <a:latin typeface="+mj-lt"/>
              </a:rPr>
              <a:t>c</a:t>
            </a:r>
            <a:r>
              <a:rPr lang="en-US" sz="1900" dirty="0" smtClean="0">
                <a:latin typeface="+mj-lt"/>
              </a:rPr>
              <a:t>ompanies </a:t>
            </a:r>
            <a:r>
              <a:rPr lang="en-US" sz="1900" dirty="0">
                <a:latin typeface="+mj-lt"/>
              </a:rPr>
              <a:t>with sites </a:t>
            </a:r>
            <a:r>
              <a:rPr lang="en-US" sz="1900" dirty="0" smtClean="0">
                <a:latin typeface="+mj-lt"/>
              </a:rPr>
              <a:t>across </a:t>
            </a:r>
            <a:r>
              <a:rPr lang="en-US" sz="1900" dirty="0">
                <a:latin typeface="+mj-lt"/>
              </a:rPr>
              <a:t>more than one LA negotiate a </a:t>
            </a:r>
            <a:r>
              <a:rPr lang="en-US" sz="1900" dirty="0" smtClean="0">
                <a:latin typeface="+mj-lt"/>
              </a:rPr>
              <a:t>contract with one </a:t>
            </a:r>
            <a:r>
              <a:rPr lang="en-US" sz="1900" dirty="0">
                <a:latin typeface="+mj-lt"/>
              </a:rPr>
              <a:t>LA </a:t>
            </a:r>
            <a:r>
              <a:rPr lang="en-US" sz="1900" dirty="0" smtClean="0">
                <a:latin typeface="+mj-lt"/>
              </a:rPr>
              <a:t>to have it - as the Primary Authority - </a:t>
            </a:r>
            <a:r>
              <a:rPr lang="en-US" sz="1900" dirty="0">
                <a:latin typeface="+mj-lt"/>
              </a:rPr>
              <a:t>regulate </a:t>
            </a:r>
            <a:r>
              <a:rPr lang="en-US" sz="1900" i="1" dirty="0">
                <a:latin typeface="+mj-lt"/>
              </a:rPr>
              <a:t>all </a:t>
            </a:r>
            <a:r>
              <a:rPr lang="en-US" sz="1900" dirty="0">
                <a:latin typeface="+mj-lt"/>
              </a:rPr>
              <a:t>of its sites across </a:t>
            </a:r>
            <a:r>
              <a:rPr lang="en-US" sz="1900" i="1" dirty="0">
                <a:latin typeface="+mj-lt"/>
              </a:rPr>
              <a:t>all</a:t>
            </a:r>
            <a:r>
              <a:rPr lang="en-US" sz="1900" dirty="0">
                <a:latin typeface="+mj-lt"/>
              </a:rPr>
              <a:t> LAs</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a:latin typeface="+mj-lt"/>
              </a:rPr>
              <a:t>The PA reviews systems; acts as bulwark against enforcement in other LAs</a:t>
            </a:r>
            <a:r>
              <a:rPr lang="en-US" sz="1900">
                <a:latin typeface="+mj-lt"/>
              </a:rPr>
              <a:t>; </a:t>
            </a:r>
            <a:r>
              <a:rPr lang="en-US" sz="1900" smtClean="0">
                <a:latin typeface="+mj-lt"/>
              </a:rPr>
              <a:t>BRDO </a:t>
            </a:r>
            <a:r>
              <a:rPr lang="en-US" sz="1900" dirty="0">
                <a:latin typeface="+mj-lt"/>
              </a:rPr>
              <a:t>acts as last stop against </a:t>
            </a:r>
            <a:r>
              <a:rPr lang="en-US" sz="1900" dirty="0" smtClean="0">
                <a:latin typeface="+mj-lt"/>
              </a:rPr>
              <a:t>enforcement</a:t>
            </a:r>
          </a:p>
          <a:p>
            <a:pPr>
              <a:buFont typeface="Wingdings" panose="05000000000000000000" pitchFamily="2" charset="2"/>
              <a:buChar char="§"/>
            </a:pPr>
            <a:endParaRPr lang="en-US" sz="1900" dirty="0">
              <a:latin typeface="+mj-lt"/>
            </a:endParaRPr>
          </a:p>
          <a:p>
            <a:pPr>
              <a:buFont typeface="Wingdings" panose="05000000000000000000" pitchFamily="2" charset="2"/>
              <a:buChar char="§"/>
            </a:pPr>
            <a:r>
              <a:rPr lang="en-US" sz="1900" dirty="0" smtClean="0">
                <a:latin typeface="+mj-lt"/>
              </a:rPr>
              <a:t>The PA scheme is the flagship Better </a:t>
            </a:r>
            <a:r>
              <a:rPr lang="en-US" sz="1900" dirty="0">
                <a:latin typeface="+mj-lt"/>
              </a:rPr>
              <a:t>Regulation </a:t>
            </a:r>
            <a:r>
              <a:rPr lang="en-US" sz="1900" dirty="0" smtClean="0">
                <a:latin typeface="+mj-lt"/>
              </a:rPr>
              <a:t>initiative at local level</a:t>
            </a:r>
            <a:endParaRPr lang="en-US" sz="1900" dirty="0">
              <a:latin typeface="+mj-lt"/>
            </a:endParaRPr>
          </a:p>
          <a:p>
            <a:pPr marL="0" indent="0">
              <a:buNone/>
            </a:pPr>
            <a:endParaRPr lang="en-GB" sz="2100" dirty="0">
              <a:latin typeface="+mj-lt"/>
            </a:endParaRPr>
          </a:p>
          <a:p>
            <a:pPr marL="0" indent="0">
              <a:buNone/>
            </a:pPr>
            <a:endParaRPr lang="en-GB" dirty="0"/>
          </a:p>
        </p:txBody>
      </p:sp>
    </p:spTree>
    <p:extLst>
      <p:ext uri="{BB962C8B-B14F-4D97-AF65-F5344CB8AC3E}">
        <p14:creationId xmlns:p14="http://schemas.microsoft.com/office/powerpoint/2010/main" val="164043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How much Better can ‘Better Regulation’ get?</a:t>
            </a:r>
            <a:endParaRPr lang="en-GB" sz="2800" b="1" dirty="0"/>
          </a:p>
        </p:txBody>
      </p:sp>
      <p:sp>
        <p:nvSpPr>
          <p:cNvPr id="3" name="Content Placeholder 2"/>
          <p:cNvSpPr>
            <a:spLocks noGrp="1"/>
          </p:cNvSpPr>
          <p:nvPr>
            <p:ph idx="1"/>
          </p:nvPr>
        </p:nvSpPr>
        <p:spPr/>
        <p:txBody>
          <a:bodyPr>
            <a:noAutofit/>
          </a:bodyPr>
          <a:lstStyle/>
          <a:p>
            <a:pPr marL="0" indent="0">
              <a:buNone/>
            </a:pPr>
            <a:r>
              <a:rPr lang="en-US" sz="1800" dirty="0" smtClean="0">
                <a:latin typeface="+mj-lt"/>
              </a:rPr>
              <a:t>Better Regulation is not just about less enforcement but about </a:t>
            </a:r>
            <a:r>
              <a:rPr lang="en-US" sz="1800" i="1" dirty="0" smtClean="0">
                <a:latin typeface="+mj-lt"/>
              </a:rPr>
              <a:t>re-casting</a:t>
            </a:r>
            <a:r>
              <a:rPr lang="en-US" sz="1800" dirty="0" smtClean="0">
                <a:latin typeface="+mj-lt"/>
              </a:rPr>
              <a:t> the relationship between the state and the private sector:</a:t>
            </a:r>
          </a:p>
          <a:p>
            <a:pPr>
              <a:buFont typeface="Wingdings" panose="05000000000000000000" pitchFamily="2" charset="2"/>
              <a:buChar char="§"/>
            </a:pPr>
            <a:r>
              <a:rPr lang="en-US" sz="1600" dirty="0">
                <a:latin typeface="+mj-lt"/>
              </a:rPr>
              <a:t>Regulators need </a:t>
            </a:r>
            <a:r>
              <a:rPr lang="de-DE" sz="1600" dirty="0">
                <a:latin typeface="+mj-lt"/>
              </a:rPr>
              <a:t>“</a:t>
            </a:r>
            <a:r>
              <a:rPr lang="en-US" sz="1600" dirty="0">
                <a:latin typeface="+mj-lt"/>
              </a:rPr>
              <a:t>to see themselves in a different light in relation to business, to reposition themselves in terms of businesses” (BRDO)</a:t>
            </a:r>
          </a:p>
          <a:p>
            <a:pPr>
              <a:buFont typeface="Wingdings" panose="05000000000000000000" pitchFamily="2" charset="2"/>
              <a:buChar char="§"/>
            </a:pPr>
            <a:r>
              <a:rPr lang="de-DE" sz="1600" dirty="0">
                <a:latin typeface="+mj-lt"/>
              </a:rPr>
              <a:t>“</a:t>
            </a:r>
            <a:r>
              <a:rPr lang="en-US" sz="1600" dirty="0">
                <a:latin typeface="+mj-lt"/>
              </a:rPr>
              <a:t>We need to be more business friendly and get our customer focus right” (EHO)</a:t>
            </a:r>
            <a:endParaRPr lang="en-GB" sz="1600" dirty="0">
              <a:latin typeface="+mj-lt"/>
            </a:endParaRPr>
          </a:p>
          <a:p>
            <a:pPr>
              <a:buFont typeface="Wingdings" panose="05000000000000000000" pitchFamily="2" charset="2"/>
              <a:buChar char="§"/>
            </a:pPr>
            <a:r>
              <a:rPr lang="de-DE" sz="1600" b="1" dirty="0">
                <a:latin typeface="+mj-lt"/>
              </a:rPr>
              <a:t>“</a:t>
            </a:r>
            <a:r>
              <a:rPr lang="en-US" sz="1600" dirty="0">
                <a:latin typeface="+mj-lt"/>
              </a:rPr>
              <a:t>Increasingly we’re told that our main job is to facilitate business, industry and so on” (EHO) </a:t>
            </a:r>
            <a:endParaRPr lang="en-GB" sz="1600" dirty="0">
              <a:latin typeface="+mj-lt"/>
            </a:endParaRPr>
          </a:p>
          <a:p>
            <a:pPr marL="0" indent="0">
              <a:buNone/>
            </a:pPr>
            <a:endParaRPr lang="en-US" sz="1800" dirty="0" smtClean="0">
              <a:latin typeface="+mj-lt"/>
            </a:endParaRPr>
          </a:p>
          <a:p>
            <a:pPr marL="0" indent="0">
              <a:buNone/>
            </a:pPr>
            <a:r>
              <a:rPr lang="en-US" sz="1800" dirty="0" smtClean="0">
                <a:latin typeface="+mj-lt"/>
              </a:rPr>
              <a:t>At local level, it is a </a:t>
            </a:r>
            <a:r>
              <a:rPr lang="en-US" sz="1800" i="1" dirty="0" smtClean="0">
                <a:latin typeface="+mj-lt"/>
              </a:rPr>
              <a:t>de-</a:t>
            </a:r>
            <a:r>
              <a:rPr lang="en-US" sz="1800" i="1" dirty="0" err="1" smtClean="0">
                <a:latin typeface="+mj-lt"/>
              </a:rPr>
              <a:t>democratising</a:t>
            </a:r>
            <a:r>
              <a:rPr lang="en-US" sz="1800" dirty="0" smtClean="0">
                <a:latin typeface="+mj-lt"/>
              </a:rPr>
              <a:t> process</a:t>
            </a:r>
          </a:p>
          <a:p>
            <a:pPr marL="0" indent="0">
              <a:buNone/>
            </a:pPr>
            <a:endParaRPr lang="en-US" sz="1800" dirty="0">
              <a:latin typeface="+mj-lt"/>
            </a:endParaRPr>
          </a:p>
          <a:p>
            <a:pPr marL="0" indent="0">
              <a:buNone/>
            </a:pPr>
            <a:r>
              <a:rPr lang="en-US" sz="1800" dirty="0" smtClean="0">
                <a:latin typeface="+mj-lt"/>
              </a:rPr>
              <a:t>Overall, it is </a:t>
            </a:r>
            <a:r>
              <a:rPr lang="en-US" sz="1800" i="1" dirty="0" smtClean="0">
                <a:latin typeface="+mj-lt"/>
              </a:rPr>
              <a:t>dismantling</a:t>
            </a:r>
            <a:r>
              <a:rPr lang="en-US" sz="1800" dirty="0" smtClean="0">
                <a:latin typeface="+mj-lt"/>
              </a:rPr>
              <a:t> a system of regulation - social protection - which was put into place from the 1830s onwards</a:t>
            </a:r>
          </a:p>
          <a:p>
            <a:pPr marL="0" indent="0">
              <a:buNone/>
            </a:pPr>
            <a:endParaRPr lang="en-US" sz="1800" dirty="0">
              <a:latin typeface="+mj-lt"/>
            </a:endParaRPr>
          </a:p>
          <a:p>
            <a:pPr marL="0" indent="0">
              <a:buNone/>
            </a:pPr>
            <a:r>
              <a:rPr lang="en-US" sz="1800" dirty="0">
                <a:latin typeface="+mj-lt"/>
              </a:rPr>
              <a:t>There is no </a:t>
            </a:r>
            <a:r>
              <a:rPr lang="en-US" sz="1800" i="1" dirty="0">
                <a:latin typeface="+mj-lt"/>
              </a:rPr>
              <a:t>logical end point</a:t>
            </a:r>
            <a:r>
              <a:rPr lang="en-US" sz="1800" dirty="0">
                <a:latin typeface="+mj-lt"/>
              </a:rPr>
              <a:t> to Better </a:t>
            </a:r>
            <a:r>
              <a:rPr lang="en-US" sz="1800" dirty="0" smtClean="0">
                <a:latin typeface="+mj-lt"/>
              </a:rPr>
              <a:t>Regulation …</a:t>
            </a:r>
            <a:endParaRPr lang="en-GB" sz="1800" dirty="0">
              <a:latin typeface="+mj-lt"/>
            </a:endParaRPr>
          </a:p>
        </p:txBody>
      </p:sp>
    </p:spTree>
    <p:extLst>
      <p:ext uri="{BB962C8B-B14F-4D97-AF65-F5344CB8AC3E}">
        <p14:creationId xmlns:p14="http://schemas.microsoft.com/office/powerpoint/2010/main" val="1045196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1113</TotalTime>
  <Words>492</Words>
  <Application>Microsoft Office PowerPoint</Application>
  <PresentationFormat>On-screen Show (4:3)</PresentationFormat>
  <Paragraphs>92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Making ‘Better Regulation’: the assault on health and safety protection </vt:lpstr>
      <vt:lpstr>Better Regulation: the child of New Labour</vt:lpstr>
      <vt:lpstr>Making Better Regulation</vt:lpstr>
      <vt:lpstr> Better Regulation, 2003/04 – 2014/15:  some quantitative indicators </vt:lpstr>
      <vt:lpstr>Better Regulation, 2003/04 – 2014/15:  some quantitative indicators</vt:lpstr>
      <vt:lpstr>The Politics of ‘Better Regulation’  meets the Economics of Austerity </vt:lpstr>
      <vt:lpstr>The Primary Authority Scheme </vt:lpstr>
      <vt:lpstr>How much Better can ‘Better Regulation’ get?</vt:lpstr>
    </vt:vector>
  </TitlesOfParts>
  <Company>Liverpool John Moores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Regulation’:  better for whom?</dc:title>
  <dc:creator>STEVET</dc:creator>
  <cp:lastModifiedBy>STEVET</cp:lastModifiedBy>
  <cp:revision>48</cp:revision>
  <cp:lastPrinted>2016-04-27T07:33:08Z</cp:lastPrinted>
  <dcterms:created xsi:type="dcterms:W3CDTF">2016-04-22T14:58:56Z</dcterms:created>
  <dcterms:modified xsi:type="dcterms:W3CDTF">2016-10-03T16:22:01Z</dcterms:modified>
</cp:coreProperties>
</file>